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60" r:id="rId3"/>
    <p:sldId id="261" r:id="rId4"/>
    <p:sldId id="262" r:id="rId5"/>
    <p:sldId id="263" r:id="rId6"/>
    <p:sldId id="256" r:id="rId7"/>
    <p:sldId id="266" r:id="rId8"/>
    <p:sldId id="265" r:id="rId9"/>
    <p:sldId id="267" r:id="rId10"/>
    <p:sldId id="269" r:id="rId11"/>
    <p:sldId id="273" r:id="rId12"/>
    <p:sldId id="274" r:id="rId13"/>
    <p:sldId id="275" r:id="rId14"/>
    <p:sldId id="257" r:id="rId15"/>
    <p:sldId id="264" r:id="rId16"/>
    <p:sldId id="25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A28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6245A-67E2-4BE1-A9A9-5A762242273B}" v="1490" dt="2025-02-26T00:02:33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6652" autoAdjust="0"/>
  </p:normalViewPr>
  <p:slideViewPr>
    <p:cSldViewPr snapToGrid="0">
      <p:cViewPr varScale="1">
        <p:scale>
          <a:sx n="107" d="100"/>
          <a:sy n="107" d="100"/>
        </p:scale>
        <p:origin x="69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Fatal</a:t>
            </a:r>
            <a:r>
              <a:rPr lang="en-US" baseline="0" dirty="0"/>
              <a:t> Overdoses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62</c:v>
                </c:pt>
                <c:pt idx="2">
                  <c:v>96</c:v>
                </c:pt>
                <c:pt idx="3">
                  <c:v>99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0-4E31-984A-9ACC66E230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9074015"/>
        <c:axId val="1727946463"/>
      </c:barChart>
      <c:catAx>
        <c:axId val="172907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946463"/>
        <c:crosses val="autoZero"/>
        <c:auto val="1"/>
        <c:lblAlgn val="ctr"/>
        <c:lblOffset val="100"/>
        <c:noMultiLvlLbl val="0"/>
      </c:catAx>
      <c:valAx>
        <c:axId val="172794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07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5973-BEB1-4CB8-BD7E-41493B6FCB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51CD-CCA1-47E8-879B-94A14CD1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451CD-CCA1-47E8-879B-94A14CD13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451CD-CCA1-47E8-879B-94A14CD13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451CD-CCA1-47E8-879B-94A14CD13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451CD-CCA1-47E8-879B-94A14CD13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6393-ED86-4175-8778-A9637193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6E594-8351-4FF9-AE18-B0E2F239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43AD4-E67E-4D3A-B10B-F2C25C23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955C7-0028-45D4-879C-78398E37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E5B98-1D33-4A98-9B00-417F83EA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39B3-47BF-4DE0-A8FF-92297FB8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D4545-53CC-43CE-952D-B62D27BD4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9D3DB-001B-4743-B47C-4212BD6A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A33D-E732-40E3-9948-5C629FC4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6BB5-71F1-4CF7-8451-EDBC0F00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D5F1D-C8AE-4ACC-B47B-F9F9B71D5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9D0B1-132D-4459-988A-F47B84228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17DC-6969-48F4-A5C2-A117F2B3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E26C-FD43-4363-9130-E6CC3046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CB6E1-30F0-428C-8DF4-0CE9A9DF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4CFA-F3CC-41BC-A553-BD36382F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A0FC9-4EC7-4E0A-A8AA-9CC685BB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82152-DEA8-4072-A523-8B2CF15D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04A3-476A-4670-A8E4-DEEF9A9E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4C95-1530-4F90-A2E3-A7782D92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8EC3-1C27-49BF-98C7-5B6480AB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FBB95-FB4D-4532-B407-7446F653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E759-9811-412E-8D42-0E7F3069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C5D9-727C-464D-80FF-3DAF335C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60DE-EE43-414A-9A7A-17E1A5D0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FBAF-0CCC-4F82-AB0E-E126274E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9767D-4475-4063-B6F6-B05C3F4BA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6E79C-24DF-447A-9043-AFD466F5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76591-DF6E-4CCB-9E85-8584D078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78F14-023D-4331-A743-44D8D097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3D2D-4A53-40C4-955B-E31E9486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33F0-6947-4597-8007-37F14253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60656-DAF0-43DE-AC96-FC584819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77075-2BA4-417E-A7DB-68BDCC5FC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06CC4-091D-4CC9-8703-808162606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EB404-FAA8-4CB3-A753-C6CDB0F89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71925-CB05-457A-94E4-B86D3C5B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D8887-E651-42EE-B1CD-BF173DB8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F27FD-4D76-45A2-ADB9-7881009D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8E93-A896-4724-9048-F2DCD8AC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58795-E1BF-4A3B-B178-041F0432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04928-F71F-491B-88A2-FB91EFB2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DFEB6-8FAA-4DD8-83B4-665D4E62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94D27-49A6-4650-A352-ED64F23E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898CC-1CE8-4F5C-91AC-18ECA170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6D280-31AD-4C04-8656-BFD780C4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DA13-038E-4906-9766-F3BBCBE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71F7-14A7-419A-82E1-C8AFA2F81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50023-AE00-46D2-BD17-F21AC63CA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B4945-BD3A-43EC-B654-A5D04938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85142-7CB0-4289-899F-3D1923A7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90A3A-C87A-499E-952A-5D4127B9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41D2-DEC7-47CD-A372-545BD631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EAB52-743E-4367-A43C-504CAC0A8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109B2-7095-4F87-BBE4-AAE6EB8D0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68BE-7488-4157-A8ED-A2C4F04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19D59-95A2-4408-81A2-1731FA5B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4CD7-9827-499F-BC2E-E6BA8455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E3AD6-785C-463D-8A87-318205D9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0F8B-6663-43CB-A4D0-7BEBE6660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2DCE-26AD-4647-B8CE-8DDA634FE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1DEA-C6DD-417D-8D51-20D1927224E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F528-8F21-41FC-BBCF-67AF40C51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1B668-F3F1-4B4F-BA5C-A7705AF06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2BDC5-8DDA-411A-A625-462920503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1126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lorida's Premiere Charter Bus Company - ESCOT Bus Lines">
            <a:extLst>
              <a:ext uri="{FF2B5EF4-FFF2-40B4-BE49-F238E27FC236}">
                <a16:creationId xmlns:a16="http://schemas.microsoft.com/office/drawing/2014/main" id="{5EC9715D-D3E0-9600-D621-7FC21C23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C19B8-FB1A-F38D-E80D-B21B62441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/>
              <a:t>Equity Timescales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8BF62-A31E-06AF-AE83-A5A4B35B6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/>
              <a:t>Dan Freitas</a:t>
            </a:r>
          </a:p>
          <a:p>
            <a:pPr algn="l"/>
            <a:r>
              <a:rPr lang="en-US"/>
              <a:t>Sheriff’s Office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ountree Detention Center inmates graduate from Building Trades  Pre-Apprenticeship Program – KION546">
            <a:extLst>
              <a:ext uri="{FF2B5EF4-FFF2-40B4-BE49-F238E27FC236}">
                <a16:creationId xmlns:a16="http://schemas.microsoft.com/office/drawing/2014/main" id="{8563FEA7-A9E8-0333-8B58-EDD168708A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86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2" name="Rectangle 51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44B50-278B-021E-4484-B3028716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We Were Doing Well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4F463-CFBD-616C-CD2B-45D430E43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Good Inmate Programming, including Job Skill training</a:t>
            </a:r>
          </a:p>
          <a:p>
            <a:r>
              <a:rPr lang="en-US" sz="2000" dirty="0"/>
              <a:t>Mission to stabilize individuals immediately upon their arrest/incarceration. </a:t>
            </a:r>
          </a:p>
          <a:p>
            <a:r>
              <a:rPr lang="en-US" sz="2000" dirty="0"/>
              <a:t>MAT Services (2020)</a:t>
            </a:r>
          </a:p>
          <a:p>
            <a:pPr lvl="1"/>
            <a:r>
              <a:rPr lang="en-US" sz="2000" dirty="0"/>
              <a:t>By 2023-2024, about 20-25% of all incarcerated individuals enrolled.</a:t>
            </a:r>
          </a:p>
          <a:p>
            <a:pPr lvl="1"/>
            <a:r>
              <a:rPr lang="en-US" sz="2000" dirty="0"/>
              <a:t>No Waitlist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553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1ABDE-2BB3-CEC6-34C5-869B71E06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41CCE74-5672-B030-0B17-2010E61C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/>
              <a:t>Areas for Improvement	</a:t>
            </a:r>
          </a:p>
        </p:txBody>
      </p:sp>
      <p:pic>
        <p:nvPicPr>
          <p:cNvPr id="3076" name="Picture 4" descr="SERVICES - Crossroads Reentry - Non-Profit Organization - Charlotte, NC USA">
            <a:extLst>
              <a:ext uri="{FF2B5EF4-FFF2-40B4-BE49-F238E27FC236}">
                <a16:creationId xmlns:a16="http://schemas.microsoft.com/office/drawing/2014/main" id="{A25289C9-636D-F2E7-7F5B-2F39BE5425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6397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8D948F-8AC6-D115-7EA9-44AFB17D2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7773F-D247-9E92-388D-DAC021B0E114}"/>
              </a:ext>
            </a:extLst>
          </p:cNvPr>
          <p:cNvSpPr txBox="1"/>
          <p:nvPr/>
        </p:nvSpPr>
        <p:spPr>
          <a:xfrm>
            <a:off x="4584970" y="472348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My perspective:  </a:t>
            </a:r>
            <a:r>
              <a:rPr lang="en-US" dirty="0"/>
              <a:t>Weak Link = first 3-4 days from release</a:t>
            </a:r>
            <a:endParaRPr lang="en-US" sz="1800" dirty="0"/>
          </a:p>
          <a:p>
            <a:pPr lvl="1"/>
            <a:r>
              <a:rPr lang="en-US" sz="1400" dirty="0"/>
              <a:t>Lack of treatment beds in community upon release </a:t>
            </a:r>
          </a:p>
          <a:p>
            <a:pPr lvl="1"/>
            <a:r>
              <a:rPr lang="en-US" sz="1400" dirty="0"/>
              <a:t>Lack of reentry planning with appropriate community providers</a:t>
            </a:r>
          </a:p>
          <a:p>
            <a:pPr lvl="2"/>
            <a:r>
              <a:rPr lang="en-US" sz="1000" dirty="0"/>
              <a:t>Attitude of “check in with us when you are released”</a:t>
            </a:r>
          </a:p>
          <a:p>
            <a:pPr lvl="3"/>
            <a:r>
              <a:rPr lang="en-US" sz="1000" dirty="0"/>
              <a:t>Does not work with an often unhoused, unemployed individual with a substance-abuse disorder </a:t>
            </a:r>
          </a:p>
          <a:p>
            <a:pPr lvl="1"/>
            <a:r>
              <a:rPr lang="en-US" sz="1400" dirty="0"/>
              <a:t>Office Window:  Levee vs right path</a:t>
            </a:r>
          </a:p>
        </p:txBody>
      </p:sp>
    </p:spTree>
    <p:extLst>
      <p:ext uri="{BB962C8B-B14F-4D97-AF65-F5344CB8AC3E}">
        <p14:creationId xmlns:p14="http://schemas.microsoft.com/office/powerpoint/2010/main" val="26415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oadmap Archives - Renew Energy Partners">
            <a:extLst>
              <a:ext uri="{FF2B5EF4-FFF2-40B4-BE49-F238E27FC236}">
                <a16:creationId xmlns:a16="http://schemas.microsoft.com/office/drawing/2014/main" id="{121D3BA8-1B26-C20A-6592-20724E299C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1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808F9-7559-88AD-1652-F225ED6C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My Roadmap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53C97-5C22-A49E-8A42-CFC581030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Had to stay within my BART </a:t>
            </a:r>
          </a:p>
          <a:p>
            <a:r>
              <a:rPr lang="en-US" sz="2000" dirty="0"/>
              <a:t>Obtain grant for MAT Services</a:t>
            </a:r>
          </a:p>
          <a:p>
            <a:pPr lvl="1"/>
            <a:r>
              <a:rPr lang="en-US" sz="1600" dirty="0"/>
              <a:t>Ranked #1….</a:t>
            </a:r>
          </a:p>
          <a:p>
            <a:pPr lvl="1"/>
            <a:r>
              <a:rPr lang="en-US" sz="1600" dirty="0"/>
              <a:t>But was cut from State Budget</a:t>
            </a:r>
          </a:p>
          <a:p>
            <a:r>
              <a:rPr lang="en-US" sz="2000" dirty="0"/>
              <a:t>Provide MAT Services to all qualified individuals</a:t>
            </a:r>
          </a:p>
          <a:p>
            <a:r>
              <a:rPr lang="en-US" sz="2000" dirty="0"/>
              <a:t>If possible, offer Long-Acting Injectable near release (~30 days of reduced-cravings) </a:t>
            </a:r>
          </a:p>
          <a:p>
            <a:pPr lvl="1"/>
            <a:r>
              <a:rPr lang="en-US" sz="1600" dirty="0"/>
              <a:t>Give individuals a chance to stabilize in community with reduced cravings</a:t>
            </a:r>
          </a:p>
          <a:p>
            <a:r>
              <a:rPr lang="en-US" sz="2000" dirty="0"/>
              <a:t>Warm handoff to Janus Case Managers from Sobering Center (if interested)</a:t>
            </a:r>
          </a:p>
          <a:p>
            <a:r>
              <a:rPr lang="en-US" sz="2000" dirty="0"/>
              <a:t>Increased MAT Counseling in-custody</a:t>
            </a:r>
          </a:p>
          <a:p>
            <a:r>
              <a:rPr lang="en-US" sz="2000" dirty="0"/>
              <a:t>Data Collection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25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ave You Reached Your Final Destination?">
            <a:extLst>
              <a:ext uri="{FF2B5EF4-FFF2-40B4-BE49-F238E27FC236}">
                <a16:creationId xmlns:a16="http://schemas.microsoft.com/office/drawing/2014/main" id="{D5CF7191-01D7-5673-F81D-7EE64F59D4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4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52449-6D78-7B27-B052-3577826B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End Goal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A243B-BCEA-6EDC-0717-F99BE5510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All of our partners would view the jail as an </a:t>
            </a:r>
            <a:r>
              <a:rPr lang="en-US" sz="2000" b="1" u="sng" dirty="0"/>
              <a:t>OPPORTUNITY, not a TIMEOUT</a:t>
            </a:r>
          </a:p>
          <a:p>
            <a:r>
              <a:rPr lang="en-US" sz="2000" dirty="0"/>
              <a:t>Reduced overdoses (both fatal and non-fatal) both in-custody and in community</a:t>
            </a:r>
          </a:p>
          <a:p>
            <a:r>
              <a:rPr lang="en-US" sz="2000" dirty="0"/>
              <a:t>Reduced rearrest/recidivism </a:t>
            </a:r>
          </a:p>
          <a:p>
            <a:r>
              <a:rPr lang="en-US" sz="2000" dirty="0"/>
              <a:t>Safer community </a:t>
            </a:r>
          </a:p>
          <a:p>
            <a:r>
              <a:rPr lang="en-US" sz="2000" dirty="0"/>
              <a:t>Improved quality of life for all</a:t>
            </a:r>
          </a:p>
        </p:txBody>
      </p:sp>
    </p:spTree>
    <p:extLst>
      <p:ext uri="{BB962C8B-B14F-4D97-AF65-F5344CB8AC3E}">
        <p14:creationId xmlns:p14="http://schemas.microsoft.com/office/powerpoint/2010/main" val="6317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DCC26EB-D75E-4B6D-962E-3C3E77DF87E1}"/>
              </a:ext>
            </a:extLst>
          </p:cNvPr>
          <p:cNvSpPr/>
          <p:nvPr/>
        </p:nvSpPr>
        <p:spPr>
          <a:xfrm>
            <a:off x="1173646" y="3032812"/>
            <a:ext cx="2214880" cy="939114"/>
          </a:xfrm>
          <a:prstGeom prst="halfFrame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276D-A743-4360-96E4-F014A2F68CE9}"/>
              </a:ext>
            </a:extLst>
          </p:cNvPr>
          <p:cNvSpPr txBox="1"/>
          <p:nvPr/>
        </p:nvSpPr>
        <p:spPr>
          <a:xfrm>
            <a:off x="1173646" y="2651468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Right Now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8DDFF1B-2924-4105-B33C-9F27AE404F32}"/>
              </a:ext>
            </a:extLst>
          </p:cNvPr>
          <p:cNvSpPr/>
          <p:nvPr/>
        </p:nvSpPr>
        <p:spPr>
          <a:xfrm>
            <a:off x="3612046" y="2270812"/>
            <a:ext cx="2214880" cy="939114"/>
          </a:xfrm>
          <a:prstGeom prst="halfFrame">
            <a:avLst/>
          </a:prstGeom>
          <a:solidFill>
            <a:srgbClr val="CB6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CA3FD-81B6-4D75-952E-FDCF23C4660D}"/>
              </a:ext>
            </a:extLst>
          </p:cNvPr>
          <p:cNvSpPr txBox="1"/>
          <p:nvPr/>
        </p:nvSpPr>
        <p:spPr>
          <a:xfrm>
            <a:off x="3632366" y="1891784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 Year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911221B4-68C5-425A-B0EA-E2E338172662}"/>
              </a:ext>
            </a:extLst>
          </p:cNvPr>
          <p:cNvSpPr/>
          <p:nvPr/>
        </p:nvSpPr>
        <p:spPr>
          <a:xfrm>
            <a:off x="6060606" y="1844092"/>
            <a:ext cx="2214880" cy="93911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24DAD-E173-4187-808A-60DA4BACDDD4}"/>
              </a:ext>
            </a:extLst>
          </p:cNvPr>
          <p:cNvSpPr txBox="1"/>
          <p:nvPr/>
        </p:nvSpPr>
        <p:spPr>
          <a:xfrm>
            <a:off x="6070766" y="1465064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2 - 3 Years</a:t>
            </a: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A9589299-D743-49EB-800D-21B048D095AD}"/>
              </a:ext>
            </a:extLst>
          </p:cNvPr>
          <p:cNvSpPr/>
          <p:nvPr/>
        </p:nvSpPr>
        <p:spPr>
          <a:xfrm>
            <a:off x="8706049" y="1343112"/>
            <a:ext cx="2214880" cy="939114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37C49-FC33-485A-ABF3-9147F4829FF8}"/>
              </a:ext>
            </a:extLst>
          </p:cNvPr>
          <p:cNvSpPr txBox="1"/>
          <p:nvPr/>
        </p:nvSpPr>
        <p:spPr>
          <a:xfrm>
            <a:off x="8753006" y="971119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3 - 5 Years</a:t>
            </a: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BF4E49E-5CBE-4658-A9AE-F0F93050A6B4}"/>
              </a:ext>
            </a:extLst>
          </p:cNvPr>
          <p:cNvSpPr/>
          <p:nvPr/>
        </p:nvSpPr>
        <p:spPr>
          <a:xfrm>
            <a:off x="8725545" y="3802933"/>
            <a:ext cx="2214880" cy="93911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1DE241-8E3C-45A5-8421-11470BEAC733}"/>
              </a:ext>
            </a:extLst>
          </p:cNvPr>
          <p:cNvSpPr txBox="1"/>
          <p:nvPr/>
        </p:nvSpPr>
        <p:spPr>
          <a:xfrm>
            <a:off x="8753006" y="3432482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5 - 20 Years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134595-582E-446D-8987-2A1377A91819}"/>
              </a:ext>
            </a:extLst>
          </p:cNvPr>
          <p:cNvSpPr txBox="1">
            <a:spLocks/>
          </p:cNvSpPr>
          <p:nvPr/>
        </p:nvSpPr>
        <p:spPr>
          <a:xfrm>
            <a:off x="1528110" y="55540"/>
            <a:ext cx="9910118" cy="952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00" dirty="0">
                <a:solidFill>
                  <a:schemeClr val="tx1"/>
                </a:solidFill>
              </a:rPr>
              <a:t>Equity Time Scales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Addressing disparities and advancing deep change takes place across multiple time scales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5695AC-D38D-4F62-AFDE-6B21EB7F1870}"/>
              </a:ext>
            </a:extLst>
          </p:cNvPr>
          <p:cNvCxnSpPr/>
          <p:nvPr/>
        </p:nvCxnSpPr>
        <p:spPr>
          <a:xfrm>
            <a:off x="914400" y="6362700"/>
            <a:ext cx="0" cy="38100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D9B1B3-DC63-43EA-B4D5-7214B620B688}"/>
              </a:ext>
            </a:extLst>
          </p:cNvPr>
          <p:cNvCxnSpPr/>
          <p:nvPr/>
        </p:nvCxnSpPr>
        <p:spPr>
          <a:xfrm>
            <a:off x="914400" y="5981700"/>
            <a:ext cx="0" cy="38100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1905A2-0A60-40E1-B286-CD928D23185C}"/>
              </a:ext>
            </a:extLst>
          </p:cNvPr>
          <p:cNvCxnSpPr/>
          <p:nvPr/>
        </p:nvCxnSpPr>
        <p:spPr>
          <a:xfrm>
            <a:off x="914400" y="5600700"/>
            <a:ext cx="0" cy="38100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7E4C97-F46E-402B-A498-88FCA7010766}"/>
              </a:ext>
            </a:extLst>
          </p:cNvPr>
          <p:cNvCxnSpPr/>
          <p:nvPr/>
        </p:nvCxnSpPr>
        <p:spPr>
          <a:xfrm>
            <a:off x="2752725" y="5591175"/>
            <a:ext cx="0" cy="38100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005C34-1444-40C2-99EB-2FE183F2B2AF}"/>
              </a:ext>
            </a:extLst>
          </p:cNvPr>
          <p:cNvCxnSpPr>
            <a:cxnSpLocks/>
          </p:cNvCxnSpPr>
          <p:nvPr/>
        </p:nvCxnSpPr>
        <p:spPr>
          <a:xfrm>
            <a:off x="885825" y="5600700"/>
            <a:ext cx="1866900" cy="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2832F3-FCD6-4839-9F59-05A6538BB4F4}"/>
              </a:ext>
            </a:extLst>
          </p:cNvPr>
          <p:cNvSpPr txBox="1"/>
          <p:nvPr/>
        </p:nvSpPr>
        <p:spPr>
          <a:xfrm>
            <a:off x="1035372" y="5767889"/>
            <a:ext cx="1917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Strategies across multiple time scales worked </a:t>
            </a:r>
            <a:r>
              <a:rPr lang="en-US" sz="1400" b="1" u="sng" dirty="0"/>
              <a:t>concurrently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4BD1B46-9D9A-40B6-ADE1-16E2DBAC2A3D}"/>
              </a:ext>
            </a:extLst>
          </p:cNvPr>
          <p:cNvSpPr/>
          <p:nvPr/>
        </p:nvSpPr>
        <p:spPr>
          <a:xfrm>
            <a:off x="2752726" y="5767890"/>
            <a:ext cx="790574" cy="257175"/>
          </a:xfrm>
          <a:prstGeom prst="rightArrow">
            <a:avLst/>
          </a:prstGeom>
          <a:solidFill>
            <a:srgbClr val="BF9000"/>
          </a:solid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CA66930-3CB3-4EFA-81A2-84F24711EDB9}"/>
              </a:ext>
            </a:extLst>
          </p:cNvPr>
          <p:cNvSpPr/>
          <p:nvPr/>
        </p:nvSpPr>
        <p:spPr>
          <a:xfrm>
            <a:off x="2853299" y="5949869"/>
            <a:ext cx="2718826" cy="257175"/>
          </a:xfrm>
          <a:prstGeom prst="rightArrow">
            <a:avLst/>
          </a:prstGeom>
          <a:solidFill>
            <a:srgbClr val="CB6A28"/>
          </a:solidFill>
          <a:ln>
            <a:solidFill>
              <a:srgbClr val="CB6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87A4C76-8678-4309-91F6-3E7D58520B70}"/>
              </a:ext>
            </a:extLst>
          </p:cNvPr>
          <p:cNvSpPr/>
          <p:nvPr/>
        </p:nvSpPr>
        <p:spPr>
          <a:xfrm>
            <a:off x="2852737" y="6159893"/>
            <a:ext cx="4891087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7C3A8D6-52D3-480D-B460-4D43F66EFA19}"/>
              </a:ext>
            </a:extLst>
          </p:cNvPr>
          <p:cNvSpPr/>
          <p:nvPr/>
        </p:nvSpPr>
        <p:spPr>
          <a:xfrm>
            <a:off x="2852736" y="6369917"/>
            <a:ext cx="6929433" cy="2571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17ED3B8-C8F9-41F0-9152-D819320D8C8E}"/>
              </a:ext>
            </a:extLst>
          </p:cNvPr>
          <p:cNvSpPr/>
          <p:nvPr/>
        </p:nvSpPr>
        <p:spPr>
          <a:xfrm>
            <a:off x="2862261" y="6588992"/>
            <a:ext cx="8415339" cy="257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0584B-FBDB-199A-BCE3-7C5DC8BB41BE}"/>
              </a:ext>
            </a:extLst>
          </p:cNvPr>
          <p:cNvSpPr txBox="1"/>
          <p:nvPr/>
        </p:nvSpPr>
        <p:spPr>
          <a:xfrm>
            <a:off x="1580707" y="3515833"/>
            <a:ext cx="16941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Jail is viewed as a timeout.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MAT Services are provided.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Long Acting Injectables (LAI) provided upon request.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7E25E-3463-A637-8BD6-D68184F31A7D}"/>
              </a:ext>
            </a:extLst>
          </p:cNvPr>
          <p:cNvSpPr txBox="1"/>
          <p:nvPr/>
        </p:nvSpPr>
        <p:spPr>
          <a:xfrm>
            <a:off x="4019107" y="2783206"/>
            <a:ext cx="1835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Warm handoffs for all MAT patients to a case manager from community SUD program.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Data will show reduced recidivism and overdoses for those receiving MAT services, LAI, and warm handoff (proof of concept).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E8196-880A-22B8-D833-729F45E595B8}"/>
              </a:ext>
            </a:extLst>
          </p:cNvPr>
          <p:cNvSpPr txBox="1"/>
          <p:nvPr/>
        </p:nvSpPr>
        <p:spPr>
          <a:xfrm>
            <a:off x="6471684" y="2360428"/>
            <a:ext cx="16374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Explore opportunities to expand more detailed discharges/access to services to other at-risk populations, such as Mental Health and unhoused.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Sustained success of SUD treatment.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DAD931-7058-69C9-6743-05ABF878EC14}"/>
              </a:ext>
            </a:extLst>
          </p:cNvPr>
          <p:cNvSpPr txBox="1"/>
          <p:nvPr/>
        </p:nvSpPr>
        <p:spPr>
          <a:xfrm>
            <a:off x="9165265" y="1834396"/>
            <a:ext cx="17831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Success for all populations receiving detailed discharge plan with access to resources.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A49D47-AB7F-FC53-32EA-79638861D8EF}"/>
              </a:ext>
            </a:extLst>
          </p:cNvPr>
          <p:cNvSpPr txBox="1"/>
          <p:nvPr/>
        </p:nvSpPr>
        <p:spPr>
          <a:xfrm>
            <a:off x="9165265" y="4253023"/>
            <a:ext cx="1755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Jail is viewed as an opportunity for a positive intervention in an individual’s life rather than just a timeout.</a:t>
            </a:r>
          </a:p>
        </p:txBody>
      </p:sp>
    </p:spTree>
    <p:extLst>
      <p:ext uri="{BB962C8B-B14F-4D97-AF65-F5344CB8AC3E}">
        <p14:creationId xmlns:p14="http://schemas.microsoft.com/office/powerpoint/2010/main" val="39965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180" name="Oval 7179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Oval 7180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2" name="Oval 7181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3" name="Oval 7182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84" name="Oval 7183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5" name="Oval 7184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9" name="Group 718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190" name="Straight Connector 718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1" name="Straight Connector 719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2" name="Straight Connector 719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3" name="Straight Connector 719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Work backwards">
            <a:extLst>
              <a:ext uri="{FF2B5EF4-FFF2-40B4-BE49-F238E27FC236}">
                <a16:creationId xmlns:a16="http://schemas.microsoft.com/office/drawing/2014/main" id="{E553790E-E6B5-4C72-3C37-F3589950B7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r="-1" b="-1"/>
          <a:stretch/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95" name="Group 7194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7196" name="Straight Connector 7195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7" name="Straight Connector 7196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8" name="Straight Connector 7197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9" name="Straight Connector 7198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01" name="Rectangle 720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3" name="Group 720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204" name="Straight Connector 720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5" name="Straight Connector 720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6" name="Straight Connector 720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7" name="Straight Connector 720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3E29BC-30C7-8A98-BF2F-DC84F835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Work Backwards (or forwards)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3B821-E6CA-2DAD-B700-360631839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080" y="4018143"/>
            <a:ext cx="5674105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Choose your goal/destination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Work backwards in achievable increments of how you can build that map for success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Needs to be interchangeable and understood by all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Needs to be achievable and should have the most impact as soon as possible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DCC26EB-D75E-4B6D-962E-3C3E77DF87E1}"/>
              </a:ext>
            </a:extLst>
          </p:cNvPr>
          <p:cNvSpPr/>
          <p:nvPr/>
        </p:nvSpPr>
        <p:spPr>
          <a:xfrm>
            <a:off x="1173646" y="3032812"/>
            <a:ext cx="2214880" cy="939114"/>
          </a:xfrm>
          <a:prstGeom prst="halfFrame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276D-A743-4360-96E4-F014A2F68CE9}"/>
              </a:ext>
            </a:extLst>
          </p:cNvPr>
          <p:cNvSpPr txBox="1"/>
          <p:nvPr/>
        </p:nvSpPr>
        <p:spPr>
          <a:xfrm>
            <a:off x="1173646" y="2651468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Right Now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8DDFF1B-2924-4105-B33C-9F27AE404F32}"/>
              </a:ext>
            </a:extLst>
          </p:cNvPr>
          <p:cNvSpPr/>
          <p:nvPr/>
        </p:nvSpPr>
        <p:spPr>
          <a:xfrm>
            <a:off x="3612046" y="2270812"/>
            <a:ext cx="2214880" cy="939114"/>
          </a:xfrm>
          <a:prstGeom prst="halfFrame">
            <a:avLst/>
          </a:prstGeom>
          <a:solidFill>
            <a:srgbClr val="CB6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CA3FD-81B6-4D75-952E-FDCF23C4660D}"/>
              </a:ext>
            </a:extLst>
          </p:cNvPr>
          <p:cNvSpPr txBox="1"/>
          <p:nvPr/>
        </p:nvSpPr>
        <p:spPr>
          <a:xfrm>
            <a:off x="3632366" y="1891784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 Year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911221B4-68C5-425A-B0EA-E2E338172662}"/>
              </a:ext>
            </a:extLst>
          </p:cNvPr>
          <p:cNvSpPr/>
          <p:nvPr/>
        </p:nvSpPr>
        <p:spPr>
          <a:xfrm>
            <a:off x="6060606" y="1844092"/>
            <a:ext cx="2214880" cy="93911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24DAD-E173-4187-808A-60DA4BACDDD4}"/>
              </a:ext>
            </a:extLst>
          </p:cNvPr>
          <p:cNvSpPr txBox="1"/>
          <p:nvPr/>
        </p:nvSpPr>
        <p:spPr>
          <a:xfrm>
            <a:off x="6070766" y="1465064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2 - 3 Years</a:t>
            </a: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A9589299-D743-49EB-800D-21B048D095AD}"/>
              </a:ext>
            </a:extLst>
          </p:cNvPr>
          <p:cNvSpPr/>
          <p:nvPr/>
        </p:nvSpPr>
        <p:spPr>
          <a:xfrm>
            <a:off x="8706049" y="1343112"/>
            <a:ext cx="2214880" cy="939114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37C49-FC33-485A-ABF3-9147F4829FF8}"/>
              </a:ext>
            </a:extLst>
          </p:cNvPr>
          <p:cNvSpPr txBox="1"/>
          <p:nvPr/>
        </p:nvSpPr>
        <p:spPr>
          <a:xfrm>
            <a:off x="8753006" y="971119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3 - 5 Years</a:t>
            </a: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BF4E49E-5CBE-4658-A9AE-F0F93050A6B4}"/>
              </a:ext>
            </a:extLst>
          </p:cNvPr>
          <p:cNvSpPr/>
          <p:nvPr/>
        </p:nvSpPr>
        <p:spPr>
          <a:xfrm>
            <a:off x="8725545" y="3802933"/>
            <a:ext cx="2214880" cy="93911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1DE241-8E3C-45A5-8421-11470BEAC733}"/>
              </a:ext>
            </a:extLst>
          </p:cNvPr>
          <p:cNvSpPr txBox="1"/>
          <p:nvPr/>
        </p:nvSpPr>
        <p:spPr>
          <a:xfrm>
            <a:off x="8753006" y="3432482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5 - 20 Years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134595-582E-446D-8987-2A1377A91819}"/>
              </a:ext>
            </a:extLst>
          </p:cNvPr>
          <p:cNvSpPr txBox="1">
            <a:spLocks/>
          </p:cNvSpPr>
          <p:nvPr/>
        </p:nvSpPr>
        <p:spPr>
          <a:xfrm>
            <a:off x="1528110" y="55540"/>
            <a:ext cx="9910118" cy="952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00" dirty="0">
                <a:solidFill>
                  <a:schemeClr val="tx1"/>
                </a:solidFill>
              </a:rPr>
              <a:t>Equity Time Scales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Addressing disparities and advancing deep change takes place across multiple time scales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5695AC-D38D-4F62-AFDE-6B21EB7F1870}"/>
              </a:ext>
            </a:extLst>
          </p:cNvPr>
          <p:cNvCxnSpPr/>
          <p:nvPr/>
        </p:nvCxnSpPr>
        <p:spPr>
          <a:xfrm>
            <a:off x="914400" y="6362700"/>
            <a:ext cx="0" cy="38100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D9B1B3-DC63-43EA-B4D5-7214B620B688}"/>
              </a:ext>
            </a:extLst>
          </p:cNvPr>
          <p:cNvCxnSpPr/>
          <p:nvPr/>
        </p:nvCxnSpPr>
        <p:spPr>
          <a:xfrm>
            <a:off x="914400" y="5981700"/>
            <a:ext cx="0" cy="38100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1905A2-0A60-40E1-B286-CD928D23185C}"/>
              </a:ext>
            </a:extLst>
          </p:cNvPr>
          <p:cNvCxnSpPr/>
          <p:nvPr/>
        </p:nvCxnSpPr>
        <p:spPr>
          <a:xfrm>
            <a:off x="914400" y="5600700"/>
            <a:ext cx="0" cy="38100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7E4C97-F46E-402B-A498-88FCA7010766}"/>
              </a:ext>
            </a:extLst>
          </p:cNvPr>
          <p:cNvCxnSpPr/>
          <p:nvPr/>
        </p:nvCxnSpPr>
        <p:spPr>
          <a:xfrm>
            <a:off x="2752725" y="5591175"/>
            <a:ext cx="0" cy="38100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005C34-1444-40C2-99EB-2FE183F2B2AF}"/>
              </a:ext>
            </a:extLst>
          </p:cNvPr>
          <p:cNvCxnSpPr>
            <a:cxnSpLocks/>
          </p:cNvCxnSpPr>
          <p:nvPr/>
        </p:nvCxnSpPr>
        <p:spPr>
          <a:xfrm>
            <a:off x="885825" y="5600700"/>
            <a:ext cx="1866900" cy="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2832F3-FCD6-4839-9F59-05A6538BB4F4}"/>
              </a:ext>
            </a:extLst>
          </p:cNvPr>
          <p:cNvSpPr txBox="1"/>
          <p:nvPr/>
        </p:nvSpPr>
        <p:spPr>
          <a:xfrm>
            <a:off x="1035372" y="5767889"/>
            <a:ext cx="1917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Strategies across multiple time scales worked </a:t>
            </a:r>
            <a:r>
              <a:rPr lang="en-US" sz="1400" b="1" u="sng" dirty="0"/>
              <a:t>concurrently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4BD1B46-9D9A-40B6-ADE1-16E2DBAC2A3D}"/>
              </a:ext>
            </a:extLst>
          </p:cNvPr>
          <p:cNvSpPr/>
          <p:nvPr/>
        </p:nvSpPr>
        <p:spPr>
          <a:xfrm>
            <a:off x="2752726" y="5767890"/>
            <a:ext cx="790574" cy="257175"/>
          </a:xfrm>
          <a:prstGeom prst="rightArrow">
            <a:avLst/>
          </a:prstGeom>
          <a:solidFill>
            <a:srgbClr val="BF9000"/>
          </a:solid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CA66930-3CB3-4EFA-81A2-84F24711EDB9}"/>
              </a:ext>
            </a:extLst>
          </p:cNvPr>
          <p:cNvSpPr/>
          <p:nvPr/>
        </p:nvSpPr>
        <p:spPr>
          <a:xfrm>
            <a:off x="2853299" y="5949869"/>
            <a:ext cx="2718826" cy="257175"/>
          </a:xfrm>
          <a:prstGeom prst="rightArrow">
            <a:avLst/>
          </a:prstGeom>
          <a:solidFill>
            <a:srgbClr val="CB6A28"/>
          </a:solidFill>
          <a:ln>
            <a:solidFill>
              <a:srgbClr val="CB6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87A4C76-8678-4309-91F6-3E7D58520B70}"/>
              </a:ext>
            </a:extLst>
          </p:cNvPr>
          <p:cNvSpPr/>
          <p:nvPr/>
        </p:nvSpPr>
        <p:spPr>
          <a:xfrm>
            <a:off x="2852737" y="6159893"/>
            <a:ext cx="4891087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7C3A8D6-52D3-480D-B460-4D43F66EFA19}"/>
              </a:ext>
            </a:extLst>
          </p:cNvPr>
          <p:cNvSpPr/>
          <p:nvPr/>
        </p:nvSpPr>
        <p:spPr>
          <a:xfrm>
            <a:off x="2852736" y="6369917"/>
            <a:ext cx="6929433" cy="2571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17ED3B8-C8F9-41F0-9152-D819320D8C8E}"/>
              </a:ext>
            </a:extLst>
          </p:cNvPr>
          <p:cNvSpPr/>
          <p:nvPr/>
        </p:nvSpPr>
        <p:spPr>
          <a:xfrm>
            <a:off x="2862261" y="6588992"/>
            <a:ext cx="8415339" cy="257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BBF4-677D-8CA5-8660-2F8929C6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C8E5-2C4F-0BEF-89D5-4F0706D61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7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DDC2BF-6412-1ECE-6C59-F2223F9D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Equity Time Scales?</a:t>
            </a:r>
          </a:p>
        </p:txBody>
      </p:sp>
      <p:cxnSp>
        <p:nvCxnSpPr>
          <p:cNvPr id="2100" name="Straight Connector 209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F4ACBC-FF57-6D64-C8ED-31FE1DA48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40" y="2551176"/>
            <a:ext cx="4544762" cy="36029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Would you jump on a bus (or the Mutts Cutts van) with your colleagues and start driving without knowing where you were going?</a:t>
            </a:r>
          </a:p>
          <a:p>
            <a:r>
              <a:rPr lang="en-US" sz="2000" dirty="0"/>
              <a:t>Wouldn’t you want a road map? </a:t>
            </a:r>
          </a:p>
          <a:p>
            <a:r>
              <a:rPr lang="en-US" sz="2000" dirty="0"/>
              <a:t>Equity Time Scales provide an opportunity for you to map out your goal/trip in smaller, achievable increments that increase your likelihood of success and making a positive impact (or making it to Aspen)!</a:t>
            </a:r>
          </a:p>
        </p:txBody>
      </p:sp>
      <p:pic>
        <p:nvPicPr>
          <p:cNvPr id="2054" name="Picture 6" descr="Dumb and Dumber To | TNTdrama.com">
            <a:extLst>
              <a:ext uri="{FF2B5EF4-FFF2-40B4-BE49-F238E27FC236}">
                <a16:creationId xmlns:a16="http://schemas.microsoft.com/office/drawing/2014/main" id="{D3F49EC6-C5D5-75C2-AAE1-324FCDCDCF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-3" b="-3"/>
          <a:stretch/>
        </p:blipFill>
        <p:spPr bwMode="auto">
          <a:xfrm>
            <a:off x="6082748" y="992014"/>
            <a:ext cx="5334160" cy="48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310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110" name="Oval 3109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Oval 3110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Oval 3111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3" name="Oval 3112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4" name="Oval 3113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5" name="Oval 3114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7" name="Rectangle 311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9" name="Group 311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20" name="Straight Connector 311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1" name="Straight Connector 312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2" name="Straight Connector 312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3" name="Straight Connector 312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the dumb and dumber road trip - Spatial Wasteland">
            <a:extLst>
              <a:ext uri="{FF2B5EF4-FFF2-40B4-BE49-F238E27FC236}">
                <a16:creationId xmlns:a16="http://schemas.microsoft.com/office/drawing/2014/main" id="{0C3FE877-EE54-805C-5CED-257011AE48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r="1" b="20608"/>
          <a:stretch/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5" name="Group 3124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26" name="Straight Connector 3125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7" name="Straight Connector 3126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8" name="Straight Connector 3127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9" name="Straight Connector 3128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31" name="Rectangle 313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3" name="Group 313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34" name="Straight Connector 313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5" name="Straight Connector 313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6" name="Straight Connector 313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7" name="Straight Connector 313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448891-44E4-7546-1591-7053AF99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Equity Time Scales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8C00A-421A-2ABB-03A3-FB10D1E50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080" y="4018143"/>
            <a:ext cx="5674105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Equity Time Scales can help you:</a:t>
            </a:r>
          </a:p>
          <a:p>
            <a:pPr marL="457200" lvl="1"/>
            <a:endParaRPr lang="en-US" sz="1700">
              <a:solidFill>
                <a:schemeClr val="bg1"/>
              </a:solidFill>
            </a:endParaRPr>
          </a:p>
          <a:p>
            <a:pPr lvl="1"/>
            <a:r>
              <a:rPr lang="en-US" sz="1700">
                <a:solidFill>
                  <a:schemeClr val="bg1"/>
                </a:solidFill>
              </a:rPr>
              <a:t>Identify where you want to end up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Identify some achievable waypoints/benchmarks</a:t>
            </a:r>
          </a:p>
          <a:p>
            <a:pPr lvl="2"/>
            <a:r>
              <a:rPr lang="en-US" sz="1700">
                <a:solidFill>
                  <a:schemeClr val="bg1"/>
                </a:solidFill>
              </a:rPr>
              <a:t>This will improve morale,</a:t>
            </a:r>
          </a:p>
          <a:p>
            <a:pPr lvl="2"/>
            <a:r>
              <a:rPr lang="en-US" sz="1700">
                <a:solidFill>
                  <a:schemeClr val="bg1"/>
                </a:solidFill>
              </a:rPr>
              <a:t>Sustainability,</a:t>
            </a:r>
          </a:p>
          <a:p>
            <a:pPr lvl="2"/>
            <a:r>
              <a:rPr lang="en-US" sz="1700">
                <a:solidFill>
                  <a:schemeClr val="bg1"/>
                </a:solidFill>
              </a:rPr>
              <a:t>By being able to measure increments of progress</a:t>
            </a:r>
          </a:p>
          <a:p>
            <a:pPr marL="457200" lvl="1"/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30C13-F927-195C-A9B7-9B047CD0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Alignment and Accountability	</a:t>
            </a:r>
          </a:p>
        </p:txBody>
      </p:sp>
      <p:pic>
        <p:nvPicPr>
          <p:cNvPr id="4098" name="Picture 2" descr="Watch Two YouTubers Recreate Dumb &amp; Dumber's Mini-Bike Trip to Aspen">
            <a:extLst>
              <a:ext uri="{FF2B5EF4-FFF2-40B4-BE49-F238E27FC236}">
                <a16:creationId xmlns:a16="http://schemas.microsoft.com/office/drawing/2014/main" id="{32283E99-B20E-D749-7508-5E9AE91894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r="7149" b="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3BB8C-BB78-B734-A5C5-7E0F8DDA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Equity Time Scales:</a:t>
            </a:r>
          </a:p>
          <a:p>
            <a:pPr lvl="1"/>
            <a:r>
              <a:rPr lang="en-US" sz="2000" dirty="0"/>
              <a:t>Can also ensure that whoever is driving knows where to go….</a:t>
            </a:r>
          </a:p>
          <a:p>
            <a:pPr lvl="1"/>
            <a:r>
              <a:rPr lang="en-US" sz="2000" dirty="0"/>
              <a:t>Even if there is a detour….</a:t>
            </a:r>
          </a:p>
          <a:p>
            <a:pPr lvl="1"/>
            <a:r>
              <a:rPr lang="en-US" sz="2000" dirty="0"/>
              <a:t>Or, if you change drivers (leaders)</a:t>
            </a:r>
          </a:p>
          <a:p>
            <a:pPr lvl="1"/>
            <a:endParaRPr lang="en-US" sz="2000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608C8C-2BBE-FCE4-4B10-81594A7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Where’s the Equity?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849AB-BD99-EBE4-A4C5-617843D4B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 now that you understand the timeline portion, let’s focus on the equity piece! 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Each waypoint should work to reduce disparities for the most burdened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Each step is working to interrupt embedded practices and policies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Being able to measure this change in smaller increments leads to improved morale and will support your work moving forward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Will also help support partner engagement and sustained alignment	</a:t>
            </a: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wo men are standing next to each other and one of them says &quot; maybe you should wear these extra gloves &quot;">
            <a:extLst>
              <a:ext uri="{FF2B5EF4-FFF2-40B4-BE49-F238E27FC236}">
                <a16:creationId xmlns:a16="http://schemas.microsoft.com/office/drawing/2014/main" id="{C01B950A-B429-BEB5-9A2C-1C2409173A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595726"/>
            <a:ext cx="5666547" cy="56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DCC26EB-D75E-4B6D-962E-3C3E77DF87E1}"/>
              </a:ext>
            </a:extLst>
          </p:cNvPr>
          <p:cNvSpPr/>
          <p:nvPr/>
        </p:nvSpPr>
        <p:spPr>
          <a:xfrm>
            <a:off x="1173646" y="3032812"/>
            <a:ext cx="2214880" cy="939114"/>
          </a:xfrm>
          <a:prstGeom prst="halfFrame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276D-A743-4360-96E4-F014A2F68CE9}"/>
              </a:ext>
            </a:extLst>
          </p:cNvPr>
          <p:cNvSpPr txBox="1"/>
          <p:nvPr/>
        </p:nvSpPr>
        <p:spPr>
          <a:xfrm>
            <a:off x="1173646" y="2651468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Right Now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8DDFF1B-2924-4105-B33C-9F27AE404F32}"/>
              </a:ext>
            </a:extLst>
          </p:cNvPr>
          <p:cNvSpPr/>
          <p:nvPr/>
        </p:nvSpPr>
        <p:spPr>
          <a:xfrm>
            <a:off x="3612046" y="2270812"/>
            <a:ext cx="2214880" cy="939114"/>
          </a:xfrm>
          <a:prstGeom prst="halfFrame">
            <a:avLst/>
          </a:prstGeom>
          <a:solidFill>
            <a:srgbClr val="CB6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CA3FD-81B6-4D75-952E-FDCF23C4660D}"/>
              </a:ext>
            </a:extLst>
          </p:cNvPr>
          <p:cNvSpPr txBox="1"/>
          <p:nvPr/>
        </p:nvSpPr>
        <p:spPr>
          <a:xfrm>
            <a:off x="3632366" y="1891784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 Year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911221B4-68C5-425A-B0EA-E2E338172662}"/>
              </a:ext>
            </a:extLst>
          </p:cNvPr>
          <p:cNvSpPr/>
          <p:nvPr/>
        </p:nvSpPr>
        <p:spPr>
          <a:xfrm>
            <a:off x="6060606" y="1844092"/>
            <a:ext cx="2214880" cy="939114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24DAD-E173-4187-808A-60DA4BACDDD4}"/>
              </a:ext>
            </a:extLst>
          </p:cNvPr>
          <p:cNvSpPr txBox="1"/>
          <p:nvPr/>
        </p:nvSpPr>
        <p:spPr>
          <a:xfrm>
            <a:off x="6070766" y="1465064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2 - 3 Years</a:t>
            </a: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A9589299-D743-49EB-800D-21B048D095AD}"/>
              </a:ext>
            </a:extLst>
          </p:cNvPr>
          <p:cNvSpPr/>
          <p:nvPr/>
        </p:nvSpPr>
        <p:spPr>
          <a:xfrm>
            <a:off x="8706049" y="1343112"/>
            <a:ext cx="2214880" cy="939114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37C49-FC33-485A-ABF3-9147F4829FF8}"/>
              </a:ext>
            </a:extLst>
          </p:cNvPr>
          <p:cNvSpPr txBox="1"/>
          <p:nvPr/>
        </p:nvSpPr>
        <p:spPr>
          <a:xfrm>
            <a:off x="8753006" y="971119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3 - 5 Years</a:t>
            </a: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BF4E49E-5CBE-4658-A9AE-F0F93050A6B4}"/>
              </a:ext>
            </a:extLst>
          </p:cNvPr>
          <p:cNvSpPr/>
          <p:nvPr/>
        </p:nvSpPr>
        <p:spPr>
          <a:xfrm>
            <a:off x="8725545" y="3802933"/>
            <a:ext cx="2214880" cy="939114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1DE241-8E3C-45A5-8421-11470BEAC733}"/>
              </a:ext>
            </a:extLst>
          </p:cNvPr>
          <p:cNvSpPr txBox="1"/>
          <p:nvPr/>
        </p:nvSpPr>
        <p:spPr>
          <a:xfrm>
            <a:off x="8753006" y="3432482"/>
            <a:ext cx="21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5 - 20 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A94FB-F65E-4D58-8381-83628D4B8E32}"/>
              </a:ext>
            </a:extLst>
          </p:cNvPr>
          <p:cNvSpPr txBox="1"/>
          <p:nvPr/>
        </p:nvSpPr>
        <p:spPr>
          <a:xfrm>
            <a:off x="6368976" y="2203538"/>
            <a:ext cx="20635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Widespread practice, policy and program transformation; evidence of early system change and cross-system alignment. </a:t>
            </a:r>
          </a:p>
          <a:p>
            <a:r>
              <a:rPr lang="en-US" sz="1400" dirty="0"/>
              <a:t>Population level results shifted significantly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5E0A95-A428-440D-A168-D01244B224A0}"/>
              </a:ext>
            </a:extLst>
          </p:cNvPr>
          <p:cNvSpPr txBox="1"/>
          <p:nvPr/>
        </p:nvSpPr>
        <p:spPr>
          <a:xfrm>
            <a:off x="3930576" y="2678431"/>
            <a:ext cx="1972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Catalytic practices and programs tied to key system levers are underway. </a:t>
            </a:r>
          </a:p>
          <a:p>
            <a:r>
              <a:rPr lang="en-US" sz="1400" dirty="0"/>
              <a:t>Population-level trends begin to shift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B3644-9066-4B99-8145-0D9EAB6B023C}"/>
              </a:ext>
            </a:extLst>
          </p:cNvPr>
          <p:cNvSpPr txBox="1"/>
          <p:nvPr/>
        </p:nvSpPr>
        <p:spPr>
          <a:xfrm>
            <a:off x="1560276" y="3440287"/>
            <a:ext cx="1855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Highly targeted, execution focused on efforts close to hand that can make a difference “right now”. </a:t>
            </a:r>
            <a:r>
              <a:rPr lang="en-US" sz="1400" i="1" dirty="0"/>
              <a:t>Right Now </a:t>
            </a:r>
            <a:r>
              <a:rPr lang="en-US" sz="1400" dirty="0"/>
              <a:t>efforts are renewed throughout as opportunities come into 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843E35-E7C1-4DE6-AC7C-F5C18E370E9B}"/>
              </a:ext>
            </a:extLst>
          </p:cNvPr>
          <p:cNvSpPr txBox="1"/>
          <p:nvPr/>
        </p:nvSpPr>
        <p:spPr>
          <a:xfrm>
            <a:off x="9058904" y="1437536"/>
            <a:ext cx="27017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System transformation to produce equitable population level results. Priorities, definitions and standards of success, accountability transformed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9C56C2-43F5-4283-9CCF-BD69F9BEAE95}"/>
              </a:ext>
            </a:extLst>
          </p:cNvPr>
          <p:cNvSpPr txBox="1"/>
          <p:nvPr/>
        </p:nvSpPr>
        <p:spPr>
          <a:xfrm>
            <a:off x="9058904" y="4198250"/>
            <a:ext cx="27676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Culture change: beliefs and behaviors shift broadly, sustaining equitable results as political and environmental </a:t>
            </a:r>
            <a:r>
              <a:rPr lang="en-US" sz="1400"/>
              <a:t>conditions change</a:t>
            </a:r>
            <a:endParaRPr lang="en-US" sz="1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134595-582E-446D-8987-2A1377A91819}"/>
              </a:ext>
            </a:extLst>
          </p:cNvPr>
          <p:cNvSpPr txBox="1">
            <a:spLocks/>
          </p:cNvSpPr>
          <p:nvPr/>
        </p:nvSpPr>
        <p:spPr>
          <a:xfrm>
            <a:off x="1528110" y="55540"/>
            <a:ext cx="9910118" cy="952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00" dirty="0">
                <a:solidFill>
                  <a:schemeClr val="tx1"/>
                </a:solidFill>
              </a:rPr>
              <a:t>Equity Time Scales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Addressing disparities and advancing deep change takes place across multiple time scales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5695AC-D38D-4F62-AFDE-6B21EB7F1870}"/>
              </a:ext>
            </a:extLst>
          </p:cNvPr>
          <p:cNvCxnSpPr/>
          <p:nvPr/>
        </p:nvCxnSpPr>
        <p:spPr>
          <a:xfrm>
            <a:off x="914400" y="6362700"/>
            <a:ext cx="0" cy="38100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D9B1B3-DC63-43EA-B4D5-7214B620B688}"/>
              </a:ext>
            </a:extLst>
          </p:cNvPr>
          <p:cNvCxnSpPr/>
          <p:nvPr/>
        </p:nvCxnSpPr>
        <p:spPr>
          <a:xfrm>
            <a:off x="914400" y="5981700"/>
            <a:ext cx="0" cy="38100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1905A2-0A60-40E1-B286-CD928D23185C}"/>
              </a:ext>
            </a:extLst>
          </p:cNvPr>
          <p:cNvCxnSpPr/>
          <p:nvPr/>
        </p:nvCxnSpPr>
        <p:spPr>
          <a:xfrm>
            <a:off x="914400" y="5600700"/>
            <a:ext cx="0" cy="38100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7E4C97-F46E-402B-A498-88FCA7010766}"/>
              </a:ext>
            </a:extLst>
          </p:cNvPr>
          <p:cNvCxnSpPr/>
          <p:nvPr/>
        </p:nvCxnSpPr>
        <p:spPr>
          <a:xfrm>
            <a:off x="2752725" y="5591175"/>
            <a:ext cx="0" cy="38100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005C34-1444-40C2-99EB-2FE183F2B2AF}"/>
              </a:ext>
            </a:extLst>
          </p:cNvPr>
          <p:cNvCxnSpPr>
            <a:cxnSpLocks/>
          </p:cNvCxnSpPr>
          <p:nvPr/>
        </p:nvCxnSpPr>
        <p:spPr>
          <a:xfrm>
            <a:off x="885825" y="5600700"/>
            <a:ext cx="1866900" cy="0"/>
          </a:xfrm>
          <a:prstGeom prst="line">
            <a:avLst/>
          </a:prstGeom>
          <a:ln w="10795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2832F3-FCD6-4839-9F59-05A6538BB4F4}"/>
              </a:ext>
            </a:extLst>
          </p:cNvPr>
          <p:cNvSpPr txBox="1"/>
          <p:nvPr/>
        </p:nvSpPr>
        <p:spPr>
          <a:xfrm>
            <a:off x="1035372" y="5767889"/>
            <a:ext cx="1917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Strategies across multiple time scales worked </a:t>
            </a:r>
            <a:r>
              <a:rPr lang="en-US" sz="1400" b="1" u="sng" dirty="0"/>
              <a:t>concurrently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4BD1B46-9D9A-40B6-ADE1-16E2DBAC2A3D}"/>
              </a:ext>
            </a:extLst>
          </p:cNvPr>
          <p:cNvSpPr/>
          <p:nvPr/>
        </p:nvSpPr>
        <p:spPr>
          <a:xfrm>
            <a:off x="2752726" y="5767890"/>
            <a:ext cx="790574" cy="257175"/>
          </a:xfrm>
          <a:prstGeom prst="rightArrow">
            <a:avLst/>
          </a:prstGeom>
          <a:solidFill>
            <a:srgbClr val="BF9000"/>
          </a:solidFill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CA66930-3CB3-4EFA-81A2-84F24711EDB9}"/>
              </a:ext>
            </a:extLst>
          </p:cNvPr>
          <p:cNvSpPr/>
          <p:nvPr/>
        </p:nvSpPr>
        <p:spPr>
          <a:xfrm>
            <a:off x="2853299" y="5949869"/>
            <a:ext cx="2718826" cy="257175"/>
          </a:xfrm>
          <a:prstGeom prst="rightArrow">
            <a:avLst/>
          </a:prstGeom>
          <a:solidFill>
            <a:srgbClr val="CB6A28"/>
          </a:solidFill>
          <a:ln>
            <a:solidFill>
              <a:srgbClr val="CB6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87A4C76-8678-4309-91F6-3E7D58520B70}"/>
              </a:ext>
            </a:extLst>
          </p:cNvPr>
          <p:cNvSpPr/>
          <p:nvPr/>
        </p:nvSpPr>
        <p:spPr>
          <a:xfrm>
            <a:off x="2852737" y="6159893"/>
            <a:ext cx="4891087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7C3A8D6-52D3-480D-B460-4D43F66EFA19}"/>
              </a:ext>
            </a:extLst>
          </p:cNvPr>
          <p:cNvSpPr/>
          <p:nvPr/>
        </p:nvSpPr>
        <p:spPr>
          <a:xfrm>
            <a:off x="2852736" y="6369917"/>
            <a:ext cx="6929433" cy="2571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17ED3B8-C8F9-41F0-9152-D819320D8C8E}"/>
              </a:ext>
            </a:extLst>
          </p:cNvPr>
          <p:cNvSpPr/>
          <p:nvPr/>
        </p:nvSpPr>
        <p:spPr>
          <a:xfrm>
            <a:off x="2862261" y="6588992"/>
            <a:ext cx="8415339" cy="257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4" name="Rectangle 210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arment District Businesses Demand Action on Drug Crisis">
            <a:extLst>
              <a:ext uri="{FF2B5EF4-FFF2-40B4-BE49-F238E27FC236}">
                <a16:creationId xmlns:a16="http://schemas.microsoft.com/office/drawing/2014/main" id="{E50D52E2-06EF-642C-3FD2-0768F48224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5" name="Rectangle 2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16953-F28D-EE0B-9C02-D2008713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Context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7416-9A73-25C9-905D-597B49C51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Years of experience, often arresting the same individuals</a:t>
            </a:r>
          </a:p>
          <a:p>
            <a:r>
              <a:rPr lang="en-US" sz="2000"/>
              <a:t>Jail perspective of getting individuals stable (medically, mental health, SUD, housing) just to watch them get released and be rearrested completely unstable after being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0201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075D-557C-CF08-6FB9-8A07576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Project Start – Fentanyl Overdoses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7A64-6B5E-C6A4-9EF1-52B3D85C5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13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Overdose Deaths in Santa Cruz County had more than doubled in four years.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What was the change?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Fentanyl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2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4720D62-7A93-78DB-9D28-330A714AB7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694243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Fentanyl">
            <a:extLst>
              <a:ext uri="{FF2B5EF4-FFF2-40B4-BE49-F238E27FC236}">
                <a16:creationId xmlns:a16="http://schemas.microsoft.com/office/drawing/2014/main" id="{0D15177F-2760-F486-6591-361B2C9F6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85" y="3077588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8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DB70C3-1E14-A267-4910-CE10246E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to Target?	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322181-88AE-8E74-2093-768FCBBCA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4649" y="4750698"/>
            <a:ext cx="4310672" cy="1463834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dirty="0"/>
              <a:t>Decided to use SUD population for Focus Population:</a:t>
            </a:r>
          </a:p>
          <a:p>
            <a:r>
              <a:rPr lang="en-US" sz="1600" dirty="0"/>
              <a:t>Increased fatal and non-fatal overdoses in community</a:t>
            </a:r>
          </a:p>
          <a:p>
            <a:r>
              <a:rPr lang="en-US" sz="1600" dirty="0"/>
              <a:t>Overdoses in-custody (non-fatal)</a:t>
            </a:r>
          </a:p>
          <a:p>
            <a:r>
              <a:rPr lang="en-US" sz="1600" dirty="0"/>
              <a:t>New Fentanyl Crisis Response Team on Enforcement Side</a:t>
            </a:r>
          </a:p>
          <a:p>
            <a:r>
              <a:rPr lang="en-US" sz="1600" dirty="0"/>
              <a:t>Let’s attack this problem from another angle as well</a:t>
            </a:r>
          </a:p>
          <a:p>
            <a:endParaRPr lang="en-US" sz="1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A1BCC7-1B3E-A1CD-AC1B-385025986B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		</a:t>
            </a:r>
          </a:p>
        </p:txBody>
      </p:sp>
      <p:pic>
        <p:nvPicPr>
          <p:cNvPr id="3078" name="Picture 6" descr="Cognitive Dissonance: How it Affects ...">
            <a:extLst>
              <a:ext uri="{FF2B5EF4-FFF2-40B4-BE49-F238E27FC236}">
                <a16:creationId xmlns:a16="http://schemas.microsoft.com/office/drawing/2014/main" id="{3A0B53CB-ADE5-F558-4DAB-3D5F96D4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56" y="411886"/>
            <a:ext cx="6400800" cy="39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970</Words>
  <Application>Microsoft Office PowerPoint</Application>
  <PresentationFormat>Widescreen</PresentationFormat>
  <Paragraphs>121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 Theme</vt:lpstr>
      <vt:lpstr>Equity Timescales </vt:lpstr>
      <vt:lpstr>Why Equity Time Scales?</vt:lpstr>
      <vt:lpstr>Equity Time Scales </vt:lpstr>
      <vt:lpstr>Alignment and Accountability </vt:lpstr>
      <vt:lpstr>Where’s the Equity?</vt:lpstr>
      <vt:lpstr>PowerPoint Presentation</vt:lpstr>
      <vt:lpstr>Context </vt:lpstr>
      <vt:lpstr>My Project Start – Fentanyl Overdoses </vt:lpstr>
      <vt:lpstr>Who to Target? </vt:lpstr>
      <vt:lpstr>What We Were Doing Well </vt:lpstr>
      <vt:lpstr>Areas for Improvement </vt:lpstr>
      <vt:lpstr>My Roadmap</vt:lpstr>
      <vt:lpstr>End Goal </vt:lpstr>
      <vt:lpstr>PowerPoint Presentation</vt:lpstr>
      <vt:lpstr>Work Backwards (or forwards)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Culcasi</dc:creator>
  <cp:lastModifiedBy>Sven Stafford</cp:lastModifiedBy>
  <cp:revision>7</cp:revision>
  <dcterms:created xsi:type="dcterms:W3CDTF">2018-11-28T22:28:43Z</dcterms:created>
  <dcterms:modified xsi:type="dcterms:W3CDTF">2025-03-03T19:27:20Z</dcterms:modified>
</cp:coreProperties>
</file>